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88" r:id="rId19"/>
    <p:sldId id="262" r:id="rId20"/>
    <p:sldId id="275" r:id="rId21"/>
    <p:sldId id="276" r:id="rId22"/>
    <p:sldId id="277" r:id="rId23"/>
    <p:sldId id="289" r:id="rId24"/>
    <p:sldId id="291" r:id="rId25"/>
    <p:sldId id="278" r:id="rId26"/>
    <p:sldId id="279" r:id="rId27"/>
    <p:sldId id="280" r:id="rId28"/>
    <p:sldId id="290" r:id="rId29"/>
    <p:sldId id="281" r:id="rId30"/>
    <p:sldId id="282" r:id="rId31"/>
    <p:sldId id="292" r:id="rId32"/>
    <p:sldId id="283" r:id="rId33"/>
    <p:sldId id="284" r:id="rId34"/>
    <p:sldId id="285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1E77E9-F4B0-4652-8819-BB7221FFBB31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8A304E-4CC7-49B0-B32C-64B5FDF1B9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Pico-Projectors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LICN Lecture</a:t>
            </a:r>
          </a:p>
          <a:p>
            <a:r>
              <a:rPr lang="en-US" dirty="0" smtClean="0"/>
              <a:t>September 5, 2012</a:t>
            </a:r>
          </a:p>
          <a:p>
            <a:r>
              <a:rPr lang="en-US" dirty="0" smtClean="0"/>
              <a:t>Dmitriy Yavid, Broad Shoulder Consulting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0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direct light where we need it?</a:t>
            </a:r>
            <a:endParaRPr lang="en-US" dirty="0"/>
          </a:p>
          <a:p>
            <a:r>
              <a:rPr lang="en-US" dirty="0" smtClean="0"/>
              <a:t>Broadly, two methods:</a:t>
            </a:r>
          </a:p>
          <a:p>
            <a:r>
              <a:rPr lang="en-US" dirty="0" smtClean="0"/>
              <a:t>Spatial modulation: the entire image is formed at once, light directed where needed and blocked where not needed</a:t>
            </a:r>
          </a:p>
          <a:p>
            <a:pPr lvl="1"/>
            <a:r>
              <a:rPr lang="en-US" dirty="0" smtClean="0"/>
              <a:t>In theory, the light doesn’t have to be blocked, it may be re-directed: holographic projection</a:t>
            </a:r>
          </a:p>
          <a:p>
            <a:r>
              <a:rPr lang="en-US" dirty="0" smtClean="0"/>
              <a:t>Time-domain modulation: image is painted pixel-by-pixel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modulation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9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828800"/>
            <a:ext cx="6096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LCD: pixels turned on or off by changing the polarization of a liquid </a:t>
            </a:r>
            <a:r>
              <a:rPr lang="en-US" dirty="0" err="1" smtClean="0"/>
              <a:t>chrystal</a:t>
            </a:r>
            <a:endParaRPr lang="en-US" dirty="0" smtClean="0"/>
          </a:p>
          <a:p>
            <a:pPr lvl="1"/>
            <a:r>
              <a:rPr lang="en-US" dirty="0" smtClean="0"/>
              <a:t>Only woks with polarized light</a:t>
            </a:r>
          </a:p>
          <a:p>
            <a:pPr lvl="1"/>
            <a:r>
              <a:rPr lang="en-US" dirty="0" smtClean="0"/>
              <a:t>Could be </a:t>
            </a:r>
            <a:r>
              <a:rPr lang="en-US" dirty="0" err="1" smtClean="0"/>
              <a:t>transmissive</a:t>
            </a:r>
            <a:r>
              <a:rPr lang="en-US" dirty="0" smtClean="0"/>
              <a:t> or reflective</a:t>
            </a:r>
          </a:p>
          <a:p>
            <a:r>
              <a:rPr lang="en-US" dirty="0" smtClean="0"/>
              <a:t>DLP: tiny mirrors turned mechanically, to direct light either in or out of optical system</a:t>
            </a:r>
          </a:p>
          <a:p>
            <a:r>
              <a:rPr lang="en-US" dirty="0" smtClean="0"/>
              <a:t>GLV: mirrors move up and down to create either positive or negative interference pattern</a:t>
            </a:r>
          </a:p>
          <a:p>
            <a:pPr lvl="1"/>
            <a:r>
              <a:rPr lang="en-US" dirty="0" smtClean="0"/>
              <a:t>Analog–</a:t>
            </a:r>
            <a:r>
              <a:rPr lang="en-US" dirty="0" err="1" smtClean="0"/>
              <a:t>modulatable</a:t>
            </a:r>
            <a:endParaRPr lang="en-US" dirty="0" smtClean="0"/>
          </a:p>
          <a:p>
            <a:r>
              <a:rPr lang="en-US" dirty="0" smtClean="0"/>
              <a:t>In principle, and array of tiny LEDs would be a perfect imaging projection element – not practical at this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70656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Spatial Light </a:t>
            </a:r>
            <a:r>
              <a:rPr lang="en-US" dirty="0" smtClean="0">
                <a:effectLst/>
              </a:rPr>
              <a:t>Modulators</a:t>
            </a:r>
            <a:endParaRPr lang="en-US" dirty="0"/>
          </a:p>
        </p:txBody>
      </p:sp>
      <p:pic>
        <p:nvPicPr>
          <p:cNvPr id="6146" name="Picture 2" descr="http://spie.org/Images/Graphics/Newsroom/Imported-2010/002866/002866_10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84" y="37475"/>
            <a:ext cx="4000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courses.ou.edu/ebook/mems/ch03/sec034/media/gl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84" y="4800600"/>
            <a:ext cx="247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etasia.com/ARTICLES/2006MAY/1/EEOL_2006MAY01_CTRLD_OPT_NT_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84" y="2669474"/>
            <a:ext cx="2451515" cy="19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767" y="2438400"/>
            <a:ext cx="8763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Classic example: CRT display</a:t>
            </a:r>
          </a:p>
          <a:p>
            <a:pPr lvl="1"/>
            <a:r>
              <a:rPr lang="en-US" dirty="0" smtClean="0"/>
              <a:t>Electron beam scanning an array of phosphorescent pixels</a:t>
            </a:r>
          </a:p>
          <a:p>
            <a:pPr lvl="1"/>
            <a:r>
              <a:rPr lang="en-US" dirty="0" smtClean="0"/>
              <a:t>There have been CRT projectors in fact!</a:t>
            </a:r>
          </a:p>
          <a:p>
            <a:r>
              <a:rPr lang="en-US" dirty="0" smtClean="0"/>
              <a:t>Modern version: laser scanner</a:t>
            </a:r>
          </a:p>
          <a:p>
            <a:pPr lvl="1"/>
            <a:r>
              <a:rPr lang="en-US" dirty="0" smtClean="0"/>
              <a:t>3 laser beams scanning the target and switched on/off to paint an image</a:t>
            </a:r>
          </a:p>
          <a:p>
            <a:pPr lvl="1"/>
            <a:r>
              <a:rPr lang="en-US" dirty="0" smtClean="0"/>
              <a:t>Scanning in provided by mechanical mirrors</a:t>
            </a:r>
          </a:p>
          <a:p>
            <a:pPr lvl="1"/>
            <a:r>
              <a:rPr lang="en-US" dirty="0" smtClean="0"/>
              <a:t>Alternative methods exist, but presently not practical (</a:t>
            </a:r>
            <a:r>
              <a:rPr lang="en-US" dirty="0" err="1" smtClean="0"/>
              <a:t>Acousto</a:t>
            </a:r>
            <a:r>
              <a:rPr lang="en-US" dirty="0" smtClean="0"/>
              <a:t>-Optics and Electro-Optics)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4962525" cy="1477962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Time domain </a:t>
            </a:r>
            <a:r>
              <a:rPr lang="en-US" dirty="0" smtClean="0">
                <a:effectLst/>
              </a:rPr>
              <a:t>modulation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"/>
            <a:ext cx="41052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58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is painted one line at a time</a:t>
            </a:r>
          </a:p>
          <a:p>
            <a:r>
              <a:rPr lang="en-US" dirty="0" smtClean="0"/>
              <a:t>A line image is created by a 1D imaging source</a:t>
            </a:r>
          </a:p>
          <a:p>
            <a:pPr lvl="1"/>
            <a:r>
              <a:rPr lang="en-US" dirty="0" smtClean="0"/>
              <a:t>Has to be fast – 10’s of kHz</a:t>
            </a:r>
          </a:p>
          <a:p>
            <a:pPr lvl="1"/>
            <a:r>
              <a:rPr lang="en-US" dirty="0" smtClean="0"/>
              <a:t>GLV qualifies</a:t>
            </a:r>
          </a:p>
          <a:p>
            <a:pPr lvl="1"/>
            <a:r>
              <a:rPr lang="en-US" dirty="0" smtClean="0"/>
              <a:t>A linear array of lasers – would be good, but not available yet</a:t>
            </a:r>
          </a:p>
          <a:p>
            <a:r>
              <a:rPr lang="en-US" dirty="0" smtClean="0"/>
              <a:t>Lines are projected through a slow scanning mirror to form the image</a:t>
            </a:r>
          </a:p>
          <a:p>
            <a:pPr lvl="1"/>
            <a:r>
              <a:rPr lang="en-US" dirty="0" smtClean="0"/>
              <a:t>That’s the easy part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22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95550"/>
            <a:ext cx="9144000" cy="3981449"/>
          </a:xfrm>
        </p:spPr>
        <p:txBody>
          <a:bodyPr>
            <a:normAutofit/>
          </a:bodyPr>
          <a:lstStyle/>
          <a:p>
            <a:r>
              <a:rPr lang="en-US" dirty="0" smtClean="0"/>
              <a:t>A name is a bit of a misnomer: no 3D hologram is involved</a:t>
            </a:r>
          </a:p>
          <a:p>
            <a:r>
              <a:rPr lang="en-US" dirty="0" smtClean="0"/>
              <a:t>However, the principle is the same: not the amplitude, but the phase of the light wave is modulated</a:t>
            </a:r>
          </a:p>
          <a:p>
            <a:pPr lvl="1"/>
            <a:r>
              <a:rPr lang="en-US" dirty="0" smtClean="0"/>
              <a:t>Turns out “conventional” LCD can do that</a:t>
            </a:r>
          </a:p>
          <a:p>
            <a:r>
              <a:rPr lang="en-US" dirty="0" smtClean="0"/>
              <a:t>The interference pattern is formed, where no light is wasted, it is just directed where it is needed</a:t>
            </a:r>
          </a:p>
          <a:p>
            <a:pPr lvl="1"/>
            <a:r>
              <a:rPr lang="en-US" dirty="0" smtClean="0"/>
              <a:t>Complex optics and enormously complex electronics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4648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Holographic projectors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48101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44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universally acceptable definition</a:t>
            </a:r>
          </a:p>
          <a:p>
            <a:r>
              <a:rPr lang="en-US" dirty="0" smtClean="0"/>
              <a:t>Generally, a projector which is:</a:t>
            </a:r>
          </a:p>
          <a:p>
            <a:pPr lvl="1"/>
            <a:r>
              <a:rPr lang="en-US" dirty="0" smtClean="0"/>
              <a:t>Hand-held</a:t>
            </a:r>
          </a:p>
          <a:p>
            <a:pPr lvl="1"/>
            <a:r>
              <a:rPr lang="en-US" dirty="0" smtClean="0"/>
              <a:t>Battery-powered</a:t>
            </a:r>
          </a:p>
          <a:p>
            <a:r>
              <a:rPr lang="en-US" dirty="0" smtClean="0"/>
              <a:t>A pie in the sky: a projector in a cell-phone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Pico-Projector: what’s that?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87515"/>
            <a:ext cx="552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62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the physical size has to go down</a:t>
            </a:r>
          </a:p>
          <a:p>
            <a:r>
              <a:rPr lang="en-US" dirty="0" smtClean="0"/>
              <a:t>Power consumption has to go down</a:t>
            </a:r>
          </a:p>
          <a:p>
            <a:pPr lvl="1"/>
            <a:r>
              <a:rPr lang="en-US" dirty="0" smtClean="0"/>
              <a:t>Desktop projectors typically not concerned with power efficiency</a:t>
            </a:r>
          </a:p>
          <a:p>
            <a:r>
              <a:rPr lang="en-US" dirty="0" smtClean="0"/>
              <a:t>Depth of focus:</a:t>
            </a:r>
          </a:p>
          <a:p>
            <a:pPr lvl="1"/>
            <a:r>
              <a:rPr lang="en-US" dirty="0" smtClean="0"/>
              <a:t>It’s totally ok to re-adjust the focus of a desktop projector when setting it up</a:t>
            </a:r>
          </a:p>
          <a:p>
            <a:pPr lvl="1"/>
            <a:r>
              <a:rPr lang="en-US" dirty="0" smtClean="0"/>
              <a:t>Not acceptable for hand-held</a:t>
            </a:r>
          </a:p>
          <a:p>
            <a:r>
              <a:rPr lang="en-US" dirty="0" smtClean="0"/>
              <a:t>Last but not least: has to be cheap</a:t>
            </a:r>
          </a:p>
          <a:p>
            <a:pPr lvl="1"/>
            <a:r>
              <a:rPr lang="en-US" dirty="0" smtClean="0"/>
              <a:t>The costliest cell-phone component is $25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projectors down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4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6781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desktop projectors are lit-up by xenon lamps</a:t>
            </a:r>
          </a:p>
          <a:p>
            <a:pPr lvl="1"/>
            <a:r>
              <a:rPr lang="en-US" dirty="0" smtClean="0"/>
              <a:t>Good source, but they are not scalable</a:t>
            </a:r>
          </a:p>
          <a:p>
            <a:r>
              <a:rPr lang="en-US" dirty="0" smtClean="0"/>
              <a:t>LEDs:</a:t>
            </a:r>
          </a:p>
          <a:p>
            <a:pPr lvl="1"/>
            <a:r>
              <a:rPr lang="en-US" dirty="0" smtClean="0"/>
              <a:t>Enormous progress over last decade</a:t>
            </a:r>
          </a:p>
          <a:p>
            <a:pPr lvl="1"/>
            <a:r>
              <a:rPr lang="en-US" dirty="0" smtClean="0"/>
              <a:t>Driven by other huge markets: flat panel, automotive, general lighting</a:t>
            </a:r>
          </a:p>
          <a:p>
            <a:r>
              <a:rPr lang="en-US" dirty="0" smtClean="0"/>
              <a:t>Lasers:</a:t>
            </a:r>
          </a:p>
          <a:p>
            <a:pPr lvl="1"/>
            <a:r>
              <a:rPr lang="en-US" dirty="0" smtClean="0"/>
              <a:t>Inherently better (with reservations)</a:t>
            </a:r>
          </a:p>
          <a:p>
            <a:pPr lvl="1"/>
            <a:r>
              <a:rPr lang="en-US" dirty="0" smtClean="0"/>
              <a:t>Red: readily available</a:t>
            </a:r>
          </a:p>
          <a:p>
            <a:pPr lvl="1"/>
            <a:r>
              <a:rPr lang="en-US" dirty="0" smtClean="0"/>
              <a:t>Blue: available and improving, </a:t>
            </a:r>
            <a:r>
              <a:rPr lang="en-US" dirty="0" err="1" smtClean="0"/>
              <a:t>BlueRay</a:t>
            </a:r>
            <a:r>
              <a:rPr lang="en-US" dirty="0" smtClean="0"/>
              <a:t> is a big boost</a:t>
            </a:r>
          </a:p>
          <a:p>
            <a:pPr lvl="1"/>
            <a:r>
              <a:rPr lang="en-US" dirty="0" smtClean="0"/>
              <a:t>Green: just coming 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41" y="152400"/>
            <a:ext cx="1647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876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22" y="4953000"/>
            <a:ext cx="2371360" cy="177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48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LEDs are, in fact, blue LEDs with added yellow phosphor</a:t>
            </a:r>
          </a:p>
          <a:p>
            <a:r>
              <a:rPr lang="en-US" dirty="0" smtClean="0"/>
              <a:t>The most efficient ones</a:t>
            </a:r>
          </a:p>
          <a:p>
            <a:pPr lvl="1"/>
            <a:r>
              <a:rPr lang="en-US" dirty="0" smtClean="0"/>
              <a:t>Subsequent filtering eats up all the savings</a:t>
            </a:r>
          </a:p>
          <a:p>
            <a:pPr lvl="1"/>
            <a:r>
              <a:rPr lang="en-US" dirty="0" smtClean="0"/>
              <a:t>Also, the spectrum is not continuous</a:t>
            </a:r>
          </a:p>
          <a:p>
            <a:r>
              <a:rPr lang="en-US" dirty="0" smtClean="0"/>
              <a:t>By far, the simplest and most compact optical design</a:t>
            </a:r>
          </a:p>
          <a:p>
            <a:pPr lvl="1"/>
            <a:r>
              <a:rPr lang="en-US" dirty="0" smtClean="0"/>
              <a:t>A single LED</a:t>
            </a:r>
          </a:p>
          <a:p>
            <a:pPr lvl="1"/>
            <a:r>
              <a:rPr lang="en-US" dirty="0" smtClean="0"/>
              <a:t>No color combining</a:t>
            </a:r>
          </a:p>
          <a:p>
            <a:r>
              <a:rPr lang="en-US" dirty="0" smtClean="0"/>
              <a:t>Three-LEDs sources have better gamut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LED vs. color LEDs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6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variety of loss mechanisms leaks light out</a:t>
            </a:r>
          </a:p>
          <a:p>
            <a:pPr lvl="1"/>
            <a:r>
              <a:rPr lang="en-US" dirty="0"/>
              <a:t>The light source itself has limited efficiency: not every electron is converted to photon</a:t>
            </a:r>
          </a:p>
          <a:p>
            <a:pPr lvl="1"/>
            <a:r>
              <a:rPr lang="en-US" dirty="0"/>
              <a:t>Spectral losses: some colors are harder to come by that others</a:t>
            </a:r>
          </a:p>
          <a:p>
            <a:pPr lvl="1"/>
            <a:r>
              <a:rPr lang="en-US" dirty="0"/>
              <a:t>Color wheel loss: any filter discards anything which is not passing through</a:t>
            </a:r>
          </a:p>
          <a:p>
            <a:pPr lvl="1"/>
            <a:r>
              <a:rPr lang="en-US" dirty="0"/>
              <a:t>Polarization loss (LCD-specific)</a:t>
            </a:r>
          </a:p>
          <a:p>
            <a:pPr lvl="1"/>
            <a:r>
              <a:rPr lang="en-US" dirty="0"/>
              <a:t>Imager loss: pixel fill factor and reflectivity/</a:t>
            </a:r>
            <a:r>
              <a:rPr lang="en-US" dirty="0" err="1"/>
              <a:t>transmissivity</a:t>
            </a:r>
            <a:r>
              <a:rPr lang="en-US" dirty="0"/>
              <a:t> of open pixels</a:t>
            </a:r>
          </a:p>
          <a:p>
            <a:pPr lvl="1"/>
            <a:r>
              <a:rPr lang="en-US" dirty="0"/>
              <a:t>Optical loss: not all light is directed to the target</a:t>
            </a:r>
          </a:p>
          <a:p>
            <a:pPr lvl="1"/>
            <a:r>
              <a:rPr lang="en-US" dirty="0"/>
              <a:t>Electric loss: power supplies, fans, data processing – takes away power</a:t>
            </a:r>
          </a:p>
          <a:p>
            <a:r>
              <a:rPr lang="en-US" dirty="0"/>
              <a:t>Overall efficiency of desktop projectors: a few 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Pico-projectors must do better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62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Pico-Projectors are sharing many mature technologies with their “big brothers”</a:t>
            </a:r>
          </a:p>
          <a:p>
            <a:r>
              <a:rPr lang="en-US" dirty="0" smtClean="0"/>
              <a:t>Yet miniaturization imposes unique requirements, shift priorities and calls for innovative solutions</a:t>
            </a:r>
          </a:p>
          <a:p>
            <a:r>
              <a:rPr lang="en-US" dirty="0" smtClean="0"/>
              <a:t>The market is small so far, but the prize might be huge: cell phones</a:t>
            </a:r>
          </a:p>
          <a:p>
            <a:r>
              <a:rPr lang="en-US" dirty="0" smtClean="0"/>
              <a:t>Surprisingly wide array of technological opportunities</a:t>
            </a:r>
          </a:p>
          <a:p>
            <a:r>
              <a:rPr lang="en-US" dirty="0" smtClean="0"/>
              <a:t>No dominating market player yet emerged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ability to convert current into light</a:t>
            </a:r>
          </a:p>
          <a:p>
            <a:pPr lvl="1"/>
            <a:r>
              <a:rPr lang="en-US" dirty="0" smtClean="0"/>
              <a:t>Projector lamps:  		~30%</a:t>
            </a:r>
          </a:p>
          <a:p>
            <a:pPr lvl="1"/>
            <a:r>
              <a:rPr lang="en-US" dirty="0" smtClean="0"/>
              <a:t>Commercial white LEDs: 	~10%</a:t>
            </a:r>
          </a:p>
          <a:p>
            <a:pPr lvl="1"/>
            <a:r>
              <a:rPr lang="en-US" dirty="0" smtClean="0"/>
              <a:t>Cutting edge white LEDs: 	&gt;50%</a:t>
            </a:r>
          </a:p>
          <a:p>
            <a:pPr lvl="1"/>
            <a:r>
              <a:rPr lang="en-US" dirty="0"/>
              <a:t>Cutting edge </a:t>
            </a:r>
            <a:r>
              <a:rPr lang="en-US" dirty="0" smtClean="0"/>
              <a:t>green LEDs:	~ 10%</a:t>
            </a:r>
          </a:p>
          <a:p>
            <a:pPr lvl="1"/>
            <a:r>
              <a:rPr lang="en-US" dirty="0" smtClean="0"/>
              <a:t>Red and blue lasers:		~20% </a:t>
            </a:r>
          </a:p>
          <a:p>
            <a:pPr lvl="1"/>
            <a:r>
              <a:rPr lang="en-US" dirty="0" smtClean="0"/>
              <a:t>Green lasers:			~5% (improving fast)</a:t>
            </a:r>
          </a:p>
          <a:p>
            <a:r>
              <a:rPr lang="en-US" dirty="0" smtClean="0"/>
              <a:t>A problem with LEDs: efficiency suffers at high-current density</a:t>
            </a:r>
          </a:p>
          <a:p>
            <a:pPr lvl="1"/>
            <a:r>
              <a:rPr lang="en-US" dirty="0" smtClean="0"/>
              <a:t>Either bright or efficient, but not both together</a:t>
            </a:r>
          </a:p>
          <a:p>
            <a:r>
              <a:rPr lang="en-US" dirty="0" smtClean="0"/>
              <a:t>For lasers, it’s the opposite: brightness and efficiency goes together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Luminous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26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 projectors typically discard the light which would go to dark pixels</a:t>
            </a:r>
          </a:p>
          <a:p>
            <a:r>
              <a:rPr lang="en-US" dirty="0" smtClean="0"/>
              <a:t>The backlight has to stay on even if only one pixel is lit up</a:t>
            </a:r>
          </a:p>
          <a:p>
            <a:r>
              <a:rPr lang="en-US" dirty="0" smtClean="0"/>
              <a:t>The average light content in a color photo or movie scene is ~25%</a:t>
            </a:r>
          </a:p>
          <a:p>
            <a:pPr lvl="1"/>
            <a:r>
              <a:rPr lang="en-US" dirty="0" smtClean="0"/>
              <a:t>White text on black background: ~5%</a:t>
            </a:r>
          </a:p>
          <a:p>
            <a:r>
              <a:rPr lang="en-US" dirty="0" smtClean="0"/>
              <a:t>Scanning projectors DO NOT waste this light: the lasers are turned off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Very important advantage!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4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486400" cy="4525963"/>
          </a:xfrm>
        </p:spPr>
        <p:txBody>
          <a:bodyPr/>
          <a:lstStyle/>
          <a:p>
            <a:r>
              <a:rPr lang="en-US" dirty="0" smtClean="0"/>
              <a:t>Product of source’s emission area and emission angle</a:t>
            </a:r>
          </a:p>
          <a:p>
            <a:r>
              <a:rPr lang="en-US" dirty="0" smtClean="0"/>
              <a:t>Effectively, the ability of the source to project light into a sharp point</a:t>
            </a:r>
          </a:p>
          <a:p>
            <a:r>
              <a:rPr lang="en-US" dirty="0" smtClean="0"/>
              <a:t>Cannot be reduced optically</a:t>
            </a:r>
          </a:p>
          <a:p>
            <a:r>
              <a:rPr lang="en-US" dirty="0" smtClean="0"/>
              <a:t>Very small for lasers</a:t>
            </a:r>
          </a:p>
          <a:p>
            <a:r>
              <a:rPr lang="en-US" dirty="0" smtClean="0"/>
              <a:t>Large for LEDs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Etendue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667000" cy="28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challenge is to collect as much light as possible from a large, wide-angle LED, direct it on a SLM and then direct into the projection lens</a:t>
            </a:r>
          </a:p>
          <a:p>
            <a:pPr lvl="1"/>
            <a:r>
              <a:rPr lang="en-US" dirty="0" smtClean="0"/>
              <a:t>Losses are unavoidable</a:t>
            </a:r>
          </a:p>
          <a:p>
            <a:pPr lvl="1"/>
            <a:r>
              <a:rPr lang="en-US" dirty="0" smtClean="0"/>
              <a:t>The smaller size, the greater losses</a:t>
            </a:r>
          </a:p>
          <a:p>
            <a:r>
              <a:rPr lang="en-US" dirty="0" smtClean="0"/>
              <a:t>Contrary, lasers sources do not have this problem, because their </a:t>
            </a:r>
            <a:r>
              <a:rPr lang="en-US" dirty="0" err="1" smtClean="0"/>
              <a:t>etendue</a:t>
            </a:r>
            <a:r>
              <a:rPr lang="en-US" dirty="0" smtClean="0"/>
              <a:t> is much smaller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4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LCD are polarization-sensitive: only one polarization is used, the other is discarded</a:t>
            </a:r>
          </a:p>
          <a:p>
            <a:r>
              <a:rPr lang="en-US" dirty="0" smtClean="0"/>
              <a:t>LEDs are NOT polarized</a:t>
            </a:r>
          </a:p>
          <a:p>
            <a:pPr lvl="1"/>
            <a:r>
              <a:rPr lang="en-US" dirty="0" smtClean="0"/>
              <a:t>Lasers are</a:t>
            </a:r>
          </a:p>
          <a:p>
            <a:r>
              <a:rPr lang="en-US" dirty="0" smtClean="0"/>
              <a:t>The light of “other” polarization, can in principle be collected, turned by 90 degrees and re-used. </a:t>
            </a:r>
          </a:p>
          <a:p>
            <a:pPr lvl="1"/>
            <a:r>
              <a:rPr lang="en-US" dirty="0" smtClean="0"/>
              <a:t>Optical design is complicated</a:t>
            </a:r>
          </a:p>
          <a:p>
            <a:r>
              <a:rPr lang="en-US" dirty="0" smtClean="0"/>
              <a:t>Research underway into forcing a preferential polarization on LEDs – not practical so far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6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in photography:</a:t>
            </a:r>
          </a:p>
          <a:p>
            <a:pPr lvl="1"/>
            <a:r>
              <a:rPr lang="en-US" dirty="0" smtClean="0"/>
              <a:t>Larger aperture allows more light, reduces the depth of focus</a:t>
            </a:r>
          </a:p>
          <a:p>
            <a:r>
              <a:rPr lang="en-US" dirty="0" smtClean="0"/>
              <a:t>Laser beam is small, laser projectors do not suffer from this trade-off (almost)</a:t>
            </a:r>
          </a:p>
          <a:p>
            <a:r>
              <a:rPr lang="en-US" dirty="0" smtClean="0"/>
              <a:t>For imaging </a:t>
            </a:r>
            <a:r>
              <a:rPr lang="en-US" dirty="0" err="1" smtClean="0"/>
              <a:t>pico</a:t>
            </a:r>
            <a:r>
              <a:rPr lang="en-US" dirty="0" smtClean="0"/>
              <a:t>-projectors, a combination of large source </a:t>
            </a:r>
            <a:r>
              <a:rPr lang="en-US" dirty="0" err="1" smtClean="0"/>
              <a:t>etendue</a:t>
            </a:r>
            <a:r>
              <a:rPr lang="en-US" dirty="0" smtClean="0"/>
              <a:t>, and small optical aperture creates an inexorable trade-off between DOF and efficiency</a:t>
            </a:r>
          </a:p>
          <a:p>
            <a:pPr lvl="1"/>
            <a:r>
              <a:rPr lang="en-US" dirty="0" smtClean="0"/>
              <a:t>Unless lasers are used as light source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00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Lasers are coherent light sources</a:t>
            </a:r>
          </a:p>
          <a:p>
            <a:pPr lvl="1"/>
            <a:r>
              <a:rPr lang="en-US" dirty="0" smtClean="0"/>
              <a:t>All the light is in the same phase</a:t>
            </a:r>
          </a:p>
          <a:p>
            <a:r>
              <a:rPr lang="en-US" dirty="0" smtClean="0"/>
              <a:t>Reflected from rough surface, creates interference pattern, which looks like tiny bright and dark “speckles” on the image</a:t>
            </a:r>
          </a:p>
          <a:p>
            <a:r>
              <a:rPr lang="en-US" dirty="0" smtClean="0"/>
              <a:t>Human eye is involved, hence sensitivity of different people is vastly different</a:t>
            </a:r>
          </a:p>
          <a:p>
            <a:pPr lvl="1"/>
            <a:r>
              <a:rPr lang="en-US" dirty="0" smtClean="0"/>
              <a:t>Still, a major drawback of laser light 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 noise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325913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376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Time-averaging: If speckle noise pattern is shifted with the frequency higher then projector refresh rate, it becomes less visible or not visible at all</a:t>
            </a:r>
          </a:p>
          <a:p>
            <a:pPr lvl="1"/>
            <a:r>
              <a:rPr lang="en-US" dirty="0" smtClean="0"/>
              <a:t>Relatively easy in imaging projectors: moving diffusers</a:t>
            </a:r>
          </a:p>
          <a:p>
            <a:pPr lvl="1"/>
            <a:r>
              <a:rPr lang="en-US" dirty="0" smtClean="0"/>
              <a:t>Tough, but possible in hybrids: need to move very fast</a:t>
            </a:r>
          </a:p>
          <a:p>
            <a:pPr lvl="1"/>
            <a:r>
              <a:rPr lang="en-US" dirty="0" smtClean="0"/>
              <a:t>Impossible in scanners</a:t>
            </a:r>
          </a:p>
          <a:p>
            <a:r>
              <a:rPr lang="en-US" dirty="0" smtClean="0"/>
              <a:t>Optical broadening: laser may, in principle, emit relatively broad spectrum</a:t>
            </a:r>
          </a:p>
          <a:p>
            <a:pPr lvl="1"/>
            <a:r>
              <a:rPr lang="en-US" dirty="0" smtClean="0"/>
              <a:t>Not available commercially, but promising work is underway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Speckle noise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2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DLP losses are lower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unless the “other” polarization recovered or lasers are used</a:t>
            </a:r>
          </a:p>
          <a:p>
            <a:r>
              <a:rPr lang="en-US" dirty="0" smtClean="0"/>
              <a:t>DLP is faster</a:t>
            </a:r>
          </a:p>
          <a:p>
            <a:pPr lvl="1"/>
            <a:r>
              <a:rPr lang="en-US" dirty="0" smtClean="0"/>
              <a:t>No color break-up in sequential field</a:t>
            </a:r>
          </a:p>
          <a:p>
            <a:r>
              <a:rPr lang="en-US" dirty="0" smtClean="0"/>
              <a:t>DLP pixels are larger, making the whole chip larger at the same resolution</a:t>
            </a:r>
          </a:p>
          <a:p>
            <a:pPr lvl="1"/>
            <a:r>
              <a:rPr lang="en-US" dirty="0" smtClean="0"/>
              <a:t>11 um available</a:t>
            </a:r>
          </a:p>
          <a:p>
            <a:pPr lvl="1"/>
            <a:r>
              <a:rPr lang="en-US" dirty="0" smtClean="0"/>
              <a:t>7 um underway</a:t>
            </a:r>
          </a:p>
          <a:p>
            <a:pPr lvl="1"/>
            <a:r>
              <a:rPr lang="en-US" dirty="0" smtClean="0"/>
              <a:t>Still, XGA chip would be &gt;0.5” diagonal</a:t>
            </a:r>
          </a:p>
          <a:p>
            <a:r>
              <a:rPr lang="en-US" dirty="0" smtClean="0"/>
              <a:t>5um </a:t>
            </a:r>
            <a:r>
              <a:rPr lang="en-US" dirty="0" err="1" smtClean="0"/>
              <a:t>LCoS</a:t>
            </a:r>
            <a:r>
              <a:rPr lang="en-US" dirty="0" smtClean="0"/>
              <a:t> chips are available</a:t>
            </a:r>
          </a:p>
          <a:p>
            <a:pPr lvl="1"/>
            <a:r>
              <a:rPr lang="en-US" dirty="0" smtClean="0"/>
              <a:t>Further reduction well possible</a:t>
            </a:r>
          </a:p>
          <a:p>
            <a:r>
              <a:rPr lang="en-US" dirty="0" smtClean="0"/>
              <a:t>Size = Cost. DLP is more expensive and probably will stay that way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err="1" smtClean="0"/>
              <a:t>LCoS</a:t>
            </a:r>
            <a:r>
              <a:rPr lang="en-US" dirty="0" smtClean="0"/>
              <a:t> vs. DLP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8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Complex, </a:t>
            </a:r>
            <a:r>
              <a:rPr lang="en-US" dirty="0" err="1" smtClean="0"/>
              <a:t>opto</a:t>
            </a:r>
            <a:r>
              <a:rPr lang="en-US" dirty="0" smtClean="0"/>
              <a:t>-electro-mechanical system</a:t>
            </a:r>
          </a:p>
          <a:p>
            <a:pPr lvl="1"/>
            <a:r>
              <a:rPr lang="en-US" dirty="0" smtClean="0"/>
              <a:t>Fast mirror</a:t>
            </a:r>
          </a:p>
          <a:p>
            <a:pPr lvl="1"/>
            <a:r>
              <a:rPr lang="en-US" dirty="0" smtClean="0"/>
              <a:t>Slow mirror</a:t>
            </a:r>
          </a:p>
          <a:p>
            <a:pPr lvl="1"/>
            <a:r>
              <a:rPr lang="en-US" dirty="0" smtClean="0"/>
              <a:t>Laser modulation synchronized with mirror’s motion</a:t>
            </a:r>
          </a:p>
          <a:p>
            <a:pPr lvl="1"/>
            <a:r>
              <a:rPr lang="en-US" dirty="0" smtClean="0"/>
              <a:t>Unconventional electronics to account for changing scan speed and scan direction</a:t>
            </a:r>
          </a:p>
          <a:p>
            <a:pPr lvl="1"/>
            <a:r>
              <a:rPr lang="en-US" dirty="0" smtClean="0"/>
              <a:t>Excruciating mechanical tolerances</a:t>
            </a:r>
          </a:p>
          <a:p>
            <a:r>
              <a:rPr lang="en-US" dirty="0" smtClean="0"/>
              <a:t>On a plus side:</a:t>
            </a:r>
          </a:p>
          <a:p>
            <a:pPr lvl="1"/>
            <a:r>
              <a:rPr lang="en-US" dirty="0" smtClean="0"/>
              <a:t>Relatively simple </a:t>
            </a:r>
            <a:br>
              <a:rPr lang="en-US" dirty="0" smtClean="0"/>
            </a:br>
            <a:r>
              <a:rPr lang="en-US" dirty="0" smtClean="0"/>
              <a:t>optics</a:t>
            </a:r>
          </a:p>
          <a:p>
            <a:pPr lvl="1"/>
            <a:r>
              <a:rPr lang="en-US" dirty="0" smtClean="0"/>
              <a:t>No fundamental </a:t>
            </a:r>
            <a:br>
              <a:rPr lang="en-US" dirty="0" smtClean="0"/>
            </a:br>
            <a:r>
              <a:rPr lang="en-US" dirty="0" smtClean="0"/>
              <a:t>limitations of size – </a:t>
            </a:r>
            <a:br>
              <a:rPr lang="en-US" dirty="0" smtClean="0"/>
            </a:br>
            <a:r>
              <a:rPr lang="en-US" dirty="0" smtClean="0"/>
              <a:t>can be very small!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Scan engine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200"/>
            <a:ext cx="41529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752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a technical presentation: any market analysis is purposefully avoided, except where it has direct bearing on technology</a:t>
            </a:r>
          </a:p>
          <a:p>
            <a:r>
              <a:rPr lang="en-US" dirty="0" smtClean="0"/>
              <a:t>An overview of general projection technologies is given</a:t>
            </a:r>
          </a:p>
          <a:p>
            <a:r>
              <a:rPr lang="en-US" dirty="0" smtClean="0"/>
              <a:t>Factors which makes </a:t>
            </a:r>
            <a:r>
              <a:rPr lang="en-US" dirty="0" err="1" smtClean="0"/>
              <a:t>pico</a:t>
            </a:r>
            <a:r>
              <a:rPr lang="en-US" dirty="0" smtClean="0"/>
              <a:t>-projectors different from desktop ones are explained</a:t>
            </a:r>
          </a:p>
          <a:p>
            <a:r>
              <a:rPr lang="en-US" dirty="0" smtClean="0"/>
              <a:t>Most attention </a:t>
            </a:r>
            <a:r>
              <a:rPr lang="en-US" dirty="0"/>
              <a:t>is paid </a:t>
            </a:r>
            <a:r>
              <a:rPr lang="en-US" dirty="0" smtClean="0"/>
              <a:t>to fundamental physical limitations</a:t>
            </a:r>
          </a:p>
          <a:p>
            <a:r>
              <a:rPr lang="en-US" dirty="0" smtClean="0"/>
              <a:t>Optical, mechanical and electronic aspects  are covered, as they all are tightly intertwined in </a:t>
            </a:r>
            <a:r>
              <a:rPr lang="en-US" dirty="0" err="1" smtClean="0"/>
              <a:t>pico</a:t>
            </a:r>
            <a:r>
              <a:rPr lang="en-US" dirty="0" smtClean="0"/>
              <a:t>-projectors.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76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6553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Must be very fast indeed</a:t>
            </a:r>
          </a:p>
          <a:p>
            <a:pPr lvl="1"/>
            <a:r>
              <a:rPr lang="en-US" dirty="0" smtClean="0"/>
              <a:t>60 frames/second x 768 lines = ~46 kHz</a:t>
            </a:r>
          </a:p>
          <a:p>
            <a:pPr lvl="1"/>
            <a:r>
              <a:rPr lang="en-US" dirty="0" smtClean="0"/>
              <a:t>2 lines per cycle – that’s 23 kHz mechanical frequency</a:t>
            </a:r>
          </a:p>
          <a:p>
            <a:pPr lvl="1"/>
            <a:r>
              <a:rPr lang="en-US" dirty="0" smtClean="0"/>
              <a:t>Practically, needs to be even higher: ~30 kHz</a:t>
            </a:r>
          </a:p>
          <a:p>
            <a:pPr lvl="1"/>
            <a:r>
              <a:rPr lang="en-US" dirty="0" smtClean="0"/>
              <a:t>Higher resolutions requires even higher frequencies</a:t>
            </a:r>
          </a:p>
          <a:p>
            <a:pPr lvl="1"/>
            <a:r>
              <a:rPr lang="en-US" dirty="0" smtClean="0"/>
              <a:t>To put things in perspective: an edge of 1.5 mm mirror flies at ~125 </a:t>
            </a:r>
            <a:r>
              <a:rPr lang="en-US" dirty="0" err="1" smtClean="0"/>
              <a:t>ft</a:t>
            </a:r>
            <a:r>
              <a:rPr lang="en-US" dirty="0" smtClean="0"/>
              <a:t>/sec!</a:t>
            </a:r>
          </a:p>
          <a:p>
            <a:r>
              <a:rPr lang="en-US" dirty="0" smtClean="0"/>
              <a:t>Silicon MEMS – very high Q-factor</a:t>
            </a:r>
          </a:p>
          <a:p>
            <a:r>
              <a:rPr lang="en-US" dirty="0" err="1" smtClean="0"/>
              <a:t>Piezo</a:t>
            </a:r>
            <a:r>
              <a:rPr lang="en-US" dirty="0" smtClean="0"/>
              <a:t>-electric drive – very efficient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Fast mirror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533" y="0"/>
            <a:ext cx="2859374" cy="26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2169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/>
          <a:lstStyle/>
          <a:p>
            <a:r>
              <a:rPr lang="en-US" dirty="0" smtClean="0"/>
              <a:t>Plays the same role as the imaging lens</a:t>
            </a:r>
          </a:p>
          <a:p>
            <a:pPr lvl="1"/>
            <a:r>
              <a:rPr lang="en-US" dirty="0" smtClean="0"/>
              <a:t>Defines optical resolution</a:t>
            </a:r>
          </a:p>
          <a:p>
            <a:pPr lvl="1"/>
            <a:r>
              <a:rPr lang="en-US" dirty="0" smtClean="0"/>
              <a:t>Defines depth of focus</a:t>
            </a:r>
          </a:p>
          <a:p>
            <a:r>
              <a:rPr lang="en-US" dirty="0" smtClean="0"/>
              <a:t>To increase the resolution of a scanning projector, the mirror has to become both bigger and faster – </a:t>
            </a:r>
            <a:r>
              <a:rPr lang="en-US" b="1" i="1" dirty="0" smtClean="0"/>
              <a:t>very contradictory requirements!</a:t>
            </a:r>
          </a:p>
          <a:p>
            <a:r>
              <a:rPr lang="en-US" dirty="0" smtClean="0"/>
              <a:t>But it also have to become thicker </a:t>
            </a:r>
          </a:p>
          <a:p>
            <a:pPr lvl="1"/>
            <a:r>
              <a:rPr lang="en-US" dirty="0" smtClean="0"/>
              <a:t>Otherwise, starts to “flap” under enormous acceleration</a:t>
            </a:r>
          </a:p>
          <a:p>
            <a:r>
              <a:rPr lang="en-US" dirty="0" smtClean="0"/>
              <a:t>The physical limit is not reached yet, but must be near.</a:t>
            </a:r>
          </a:p>
          <a:p>
            <a:pPr lvl="1"/>
            <a:r>
              <a:rPr lang="en-US" dirty="0" smtClean="0"/>
              <a:t>Still, full HD is probably possible and this will be sufficient for </a:t>
            </a:r>
            <a:r>
              <a:rPr lang="en-US" dirty="0" err="1" smtClean="0"/>
              <a:t>pico</a:t>
            </a:r>
            <a:r>
              <a:rPr lang="en-US" dirty="0" smtClean="0"/>
              <a:t>-projectors for many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mirror as an optical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10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r>
              <a:rPr lang="en-US" dirty="0" smtClean="0"/>
              <a:t>Must move at constant speed to preserve line spacing</a:t>
            </a:r>
          </a:p>
          <a:p>
            <a:pPr lvl="1"/>
            <a:r>
              <a:rPr lang="en-US" dirty="0" smtClean="0"/>
              <a:t>NOT what a scanning mirror likes to do</a:t>
            </a:r>
          </a:p>
          <a:p>
            <a:pPr lvl="1"/>
            <a:r>
              <a:rPr lang="en-US" dirty="0" smtClean="0"/>
              <a:t>On the other hand, needed </a:t>
            </a:r>
            <a:br>
              <a:rPr lang="en-US" dirty="0" smtClean="0"/>
            </a:br>
            <a:r>
              <a:rPr lang="en-US" dirty="0" smtClean="0"/>
              <a:t>power is microscopic, drive </a:t>
            </a:r>
            <a:br>
              <a:rPr lang="en-US" dirty="0" smtClean="0"/>
            </a:br>
            <a:r>
              <a:rPr lang="en-US" dirty="0" smtClean="0"/>
              <a:t>doesn’t have to be highly </a:t>
            </a:r>
            <a:br>
              <a:rPr lang="en-US" dirty="0" smtClean="0"/>
            </a:br>
            <a:r>
              <a:rPr lang="en-US" dirty="0" smtClean="0"/>
              <a:t>efficient</a:t>
            </a:r>
          </a:p>
          <a:p>
            <a:r>
              <a:rPr lang="en-US" dirty="0" smtClean="0"/>
              <a:t>A variety of designs exist:</a:t>
            </a:r>
          </a:p>
          <a:p>
            <a:pPr lvl="1"/>
            <a:r>
              <a:rPr lang="en-US" dirty="0" smtClean="0"/>
              <a:t>MEMS and non-MEMS</a:t>
            </a:r>
          </a:p>
          <a:p>
            <a:pPr lvl="1"/>
            <a:r>
              <a:rPr lang="en-US" dirty="0" smtClean="0"/>
              <a:t>Magnetically-driven</a:t>
            </a:r>
          </a:p>
          <a:p>
            <a:pPr lvl="1"/>
            <a:r>
              <a:rPr lang="en-US" dirty="0" smtClean="0"/>
              <a:t>Electro-statically driven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Slow mirror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553637"/>
            <a:ext cx="36004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066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clocking must be synchronized with mirrors</a:t>
            </a:r>
          </a:p>
          <a:p>
            <a:r>
              <a:rPr lang="en-US" dirty="0" smtClean="0"/>
              <a:t>Scan lines change directions</a:t>
            </a:r>
          </a:p>
          <a:p>
            <a:r>
              <a:rPr lang="en-US" dirty="0" smtClean="0"/>
              <a:t>The speed of the beam is non-uniform: at the end of the line, it just stops</a:t>
            </a:r>
          </a:p>
          <a:p>
            <a:r>
              <a:rPr lang="en-US" dirty="0" smtClean="0"/>
              <a:t>Lines must be projected at the frequency of the fast mirror (which is unique for the mirror and may drift with temperature)</a:t>
            </a:r>
          </a:p>
          <a:p>
            <a:pPr lvl="1"/>
            <a:r>
              <a:rPr lang="en-US" dirty="0" smtClean="0"/>
              <a:t>Needs data buffering</a:t>
            </a:r>
          </a:p>
          <a:p>
            <a:r>
              <a:rPr lang="en-US" dirty="0" smtClean="0"/>
              <a:t>Laser modulation needs to be fast and efficient</a:t>
            </a:r>
          </a:p>
          <a:p>
            <a:pPr lvl="1"/>
            <a:r>
              <a:rPr lang="en-US" dirty="0" smtClean="0"/>
              <a:t>Otherwise, power advantage over imagers go away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Ultimately, the cost of a </a:t>
            </a:r>
            <a:r>
              <a:rPr lang="en-US" dirty="0" err="1" smtClean="0"/>
              <a:t>pico</a:t>
            </a:r>
            <a:r>
              <a:rPr lang="en-US" dirty="0" smtClean="0"/>
              <a:t>-projector is defined by the light source</a:t>
            </a:r>
          </a:p>
          <a:p>
            <a:r>
              <a:rPr lang="en-US" dirty="0" smtClean="0"/>
              <a:t>Presently, a lumen of light from LED is an order of magnitude cheaper than from lasers</a:t>
            </a:r>
          </a:p>
          <a:p>
            <a:pPr lvl="1"/>
            <a:r>
              <a:rPr lang="en-US" dirty="0" smtClean="0"/>
              <a:t>This is due to market volumes, NOT fundamental limitations</a:t>
            </a:r>
          </a:p>
          <a:p>
            <a:r>
              <a:rPr lang="en-US" dirty="0" smtClean="0"/>
              <a:t>Cost of electronics defined by wafer area</a:t>
            </a:r>
          </a:p>
          <a:p>
            <a:r>
              <a:rPr lang="en-US" dirty="0" smtClean="0"/>
              <a:t>Lasers have much higher power density, but wafer utilization in lower and processing is more complex</a:t>
            </a:r>
          </a:p>
          <a:p>
            <a:r>
              <a:rPr lang="en-US" dirty="0" smtClean="0"/>
              <a:t>Jury is still out on ultimate limit, healthy competition ahead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5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Clearly, laser scanners have no place in desktop projectors</a:t>
            </a:r>
          </a:p>
          <a:p>
            <a:r>
              <a:rPr lang="en-US" dirty="0" smtClean="0"/>
              <a:t>However, they ARE NOT subject to the fundamental size/efficiency trade-off AND they have a fundamental modulation efficiency advantage over imagers</a:t>
            </a:r>
          </a:p>
          <a:p>
            <a:r>
              <a:rPr lang="en-US" dirty="0" smtClean="0"/>
              <a:t>Presently, market advantages of imagers are masking their fundamental problems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pico</a:t>
            </a:r>
            <a:r>
              <a:rPr lang="en-US" dirty="0" smtClean="0"/>
              <a:t>-projectors continue to shrink into embedded ones, laser scanners will probably come on top</a:t>
            </a:r>
          </a:p>
          <a:p>
            <a:r>
              <a:rPr lang="en-US" dirty="0" smtClean="0"/>
              <a:t>Speckle noise remains laser’s most intractable problem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Who’s the winner?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62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295399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1"/>
            <a:ext cx="7772400" cy="762000"/>
          </a:xfrm>
        </p:spPr>
        <p:txBody>
          <a:bodyPr/>
          <a:lstStyle/>
          <a:p>
            <a:r>
              <a:rPr lang="en-US" dirty="0" smtClean="0"/>
              <a:t>Questions? Don’t hesitate to contact me.</a:t>
            </a:r>
          </a:p>
          <a:p>
            <a:endParaRPr lang="en-US" dirty="0"/>
          </a:p>
        </p:txBody>
      </p:sp>
      <p:pic>
        <p:nvPicPr>
          <p:cNvPr id="4" name="Picture 3" descr="Dmitriy Yavi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862" y="3124200"/>
            <a:ext cx="5105399" cy="304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88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77000" cy="4919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Various film projectors are more than 100 year old</a:t>
            </a:r>
          </a:p>
          <a:p>
            <a:r>
              <a:rPr lang="en-US" dirty="0" smtClean="0"/>
              <a:t>There was always a need to project “dynamic” content </a:t>
            </a:r>
          </a:p>
          <a:p>
            <a:r>
              <a:rPr lang="en-US" dirty="0" smtClean="0"/>
              <a:t>Older generation still remembers overhead transparency projectors </a:t>
            </a:r>
          </a:p>
          <a:p>
            <a:r>
              <a:rPr lang="en-US" dirty="0" smtClean="0"/>
              <a:t>Half-page sized, translucent LCD screens placed on overhead projectors – became the first dynamic projectors ~25 years ago</a:t>
            </a:r>
          </a:p>
          <a:p>
            <a:r>
              <a:rPr lang="en-US" dirty="0" smtClean="0"/>
              <a:t>In the 90’th the 3-LCD desktop projectors are introduced</a:t>
            </a:r>
          </a:p>
          <a:p>
            <a:r>
              <a:rPr lang="en-US" dirty="0" smtClean="0"/>
              <a:t>Mid-90’th: TI’s DLP technology takes over. Desktop projectors become ubiquitous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14669"/>
            <a:ext cx="21431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85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</a:p>
          <a:p>
            <a:pPr lvl="1"/>
            <a:r>
              <a:rPr lang="en-US" dirty="0" smtClean="0"/>
              <a:t>Projectors can’t project black, they have to compete with ambient light to make it look black in comparison with projected white </a:t>
            </a:r>
          </a:p>
          <a:p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Has to match other common displays</a:t>
            </a:r>
          </a:p>
          <a:p>
            <a:r>
              <a:rPr lang="en-US" dirty="0" smtClean="0"/>
              <a:t>Color gamut</a:t>
            </a:r>
          </a:p>
          <a:p>
            <a:pPr lvl="1"/>
            <a:r>
              <a:rPr lang="en-US" dirty="0" smtClean="0"/>
              <a:t>For various reasons, its more difficult to achieve good color representation in a projector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good projector?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4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Broadly, depends on the light source used</a:t>
            </a:r>
          </a:p>
          <a:p>
            <a:r>
              <a:rPr lang="en-US" dirty="0" smtClean="0"/>
              <a:t>A typical well-lit room is 300 lm/m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have meaningful contrast, projector needs at least 1000 </a:t>
            </a:r>
            <a:r>
              <a:rPr lang="en-US" dirty="0"/>
              <a:t>lm/m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or more for comfortable viewing</a:t>
            </a:r>
          </a:p>
          <a:p>
            <a:r>
              <a:rPr lang="en-US" dirty="0" smtClean="0"/>
              <a:t>Typically, either light is dimmed or projection area reduced</a:t>
            </a:r>
          </a:p>
          <a:p>
            <a:r>
              <a:rPr lang="en-US" dirty="0" smtClean="0"/>
              <a:t>When people are screaming for brightness, they usually mean contrast</a:t>
            </a:r>
          </a:p>
          <a:p>
            <a:r>
              <a:rPr lang="en-US" dirty="0" smtClean="0"/>
              <a:t>Hard to compete with flat panels, where black is really black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0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r>
              <a:rPr lang="en-US" dirty="0" smtClean="0"/>
              <a:t>The number of pixels in the imaging element</a:t>
            </a:r>
          </a:p>
          <a:p>
            <a:r>
              <a:rPr lang="en-US" dirty="0" smtClean="0"/>
              <a:t>For non-imaging projectors, the definition is not so simple, but broadly equivalent: a number of optically-resolvable spots</a:t>
            </a:r>
          </a:p>
          <a:p>
            <a:pPr lvl="1"/>
            <a:r>
              <a:rPr lang="en-US" dirty="0" smtClean="0"/>
              <a:t>Depends on optical aperture</a:t>
            </a:r>
          </a:p>
          <a:p>
            <a:r>
              <a:rPr lang="en-US" dirty="0" smtClean="0"/>
              <a:t>Tries to keep pace with other available screens, but usually a step or two behind</a:t>
            </a:r>
          </a:p>
          <a:p>
            <a:r>
              <a:rPr lang="en-US" dirty="0" smtClean="0"/>
              <a:t>Pixels are not born equal: optical resolution might be a factor</a:t>
            </a:r>
          </a:p>
          <a:p>
            <a:r>
              <a:rPr lang="en-US" dirty="0" smtClean="0"/>
              <a:t>Usually, not an issue for desktop projectors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 err="1" smtClean="0"/>
              <a:t>pico</a:t>
            </a:r>
            <a:r>
              <a:rPr lang="en-US" dirty="0" smtClean="0"/>
              <a:t>-projectors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481328"/>
            <a:ext cx="5791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ability to accurately reproduce colors</a:t>
            </a:r>
          </a:p>
          <a:p>
            <a:r>
              <a:rPr lang="en-US" dirty="0" smtClean="0"/>
              <a:t>Critical for any display, but particularly hard to achieve in projectors relying of filters</a:t>
            </a:r>
          </a:p>
          <a:p>
            <a:r>
              <a:rPr lang="en-US" dirty="0" smtClean="0"/>
              <a:t>To begin with, the light source must contain all the colors needed</a:t>
            </a:r>
          </a:p>
          <a:p>
            <a:r>
              <a:rPr lang="en-US" dirty="0" smtClean="0"/>
              <a:t>Broadly speaking: two approaches: </a:t>
            </a:r>
          </a:p>
          <a:p>
            <a:pPr lvl="1"/>
            <a:r>
              <a:rPr lang="en-US" dirty="0" smtClean="0"/>
              <a:t>Single white source, broken up into 3 primary colors</a:t>
            </a:r>
          </a:p>
          <a:p>
            <a:pPr lvl="1"/>
            <a:r>
              <a:rPr lang="en-US" dirty="0" smtClean="0"/>
              <a:t>Three separate sources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Gamut</a:t>
            </a:r>
            <a:endParaRPr lang="en-US" dirty="0"/>
          </a:p>
        </p:txBody>
      </p:sp>
      <p:pic>
        <p:nvPicPr>
          <p:cNvPr id="3074" name="Picture 2" descr="http://upload.wikimedia.org/wikipedia/commons/thumb/6/60/Cie_Chart_with_sRGB_gamut_by_spigget.png/300px-Cie_Chart_with_sRGB_gamut_by_spig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857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7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projectors rely on projecting 3 color sub-frames sequentially</a:t>
            </a:r>
          </a:p>
          <a:p>
            <a:r>
              <a:rPr lang="en-US" dirty="0" smtClean="0"/>
              <a:t>Doing it at the conventional refresh rate of 60 Hz is not sufficient, because of “color break-up” in fast-moving scenes. </a:t>
            </a:r>
          </a:p>
          <a:p>
            <a:r>
              <a:rPr lang="en-US" dirty="0" smtClean="0"/>
              <a:t>A particular problem for LCDs – they are typically not fast enough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Refresh rate and color break-up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52572"/>
            <a:ext cx="584688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422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1024</TotalTime>
  <Words>2123</Words>
  <Application>Microsoft Office PowerPoint</Application>
  <PresentationFormat>On-screen Show (4:3)</PresentationFormat>
  <Paragraphs>264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Pico-Projectors</vt:lpstr>
      <vt:lpstr>Introduction</vt:lpstr>
      <vt:lpstr>Summary</vt:lpstr>
      <vt:lpstr>History</vt:lpstr>
      <vt:lpstr>What makes a good projector?</vt:lpstr>
      <vt:lpstr>Brightness</vt:lpstr>
      <vt:lpstr>Resolution</vt:lpstr>
      <vt:lpstr>Color Gamut</vt:lpstr>
      <vt:lpstr>Refresh rate and color break-up</vt:lpstr>
      <vt:lpstr>Optical modulation methods</vt:lpstr>
      <vt:lpstr>Spatial Light Modulators</vt:lpstr>
      <vt:lpstr>Time domain modulation</vt:lpstr>
      <vt:lpstr>Hybrids</vt:lpstr>
      <vt:lpstr>Holographic projectors</vt:lpstr>
      <vt:lpstr>Pico-Projector: what’s that?</vt:lpstr>
      <vt:lpstr>Scaling projectors down </vt:lpstr>
      <vt:lpstr>Light source</vt:lpstr>
      <vt:lpstr>White LED vs. color LEDs</vt:lpstr>
      <vt:lpstr>Power efficiency</vt:lpstr>
      <vt:lpstr>Luminous efficiency</vt:lpstr>
      <vt:lpstr>Modulation</vt:lpstr>
      <vt:lpstr>Etendue</vt:lpstr>
      <vt:lpstr>Light collection</vt:lpstr>
      <vt:lpstr>Polarization losses</vt:lpstr>
      <vt:lpstr>Optical aperture</vt:lpstr>
      <vt:lpstr>Speckle noise</vt:lpstr>
      <vt:lpstr>Speckle noise mitigation</vt:lpstr>
      <vt:lpstr>LCoS vs. DLP</vt:lpstr>
      <vt:lpstr>Scan engine</vt:lpstr>
      <vt:lpstr>Fast mirror</vt:lpstr>
      <vt:lpstr>Fast mirror as an optical aperture</vt:lpstr>
      <vt:lpstr>Slow mirror</vt:lpstr>
      <vt:lpstr>Electronics</vt:lpstr>
      <vt:lpstr>Cost</vt:lpstr>
      <vt:lpstr>Who’s the winner?</vt:lpstr>
      <vt:lpstr>Thank you for attention!</vt:lpstr>
    </vt:vector>
  </TitlesOfParts>
  <Company>Accuvein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Pico-Projectors</dc:title>
  <dc:creator>Dmitry Yavid</dc:creator>
  <cp:lastModifiedBy>Dmitry Yavid</cp:lastModifiedBy>
  <cp:revision>33</cp:revision>
  <dcterms:created xsi:type="dcterms:W3CDTF">2012-09-05T02:51:06Z</dcterms:created>
  <dcterms:modified xsi:type="dcterms:W3CDTF">2012-09-05T19:55:20Z</dcterms:modified>
</cp:coreProperties>
</file>